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9" r:id="rId6"/>
    <p:sldId id="310" r:id="rId7"/>
    <p:sldId id="315" r:id="rId8"/>
    <p:sldId id="316" r:id="rId9"/>
    <p:sldId id="327" r:id="rId10"/>
    <p:sldId id="314" r:id="rId11"/>
    <p:sldId id="319" r:id="rId12"/>
    <p:sldId id="311" r:id="rId13"/>
    <p:sldId id="312" r:id="rId14"/>
    <p:sldId id="313" r:id="rId15"/>
    <p:sldId id="317" r:id="rId16"/>
    <p:sldId id="328" r:id="rId17"/>
    <p:sldId id="320" r:id="rId18"/>
    <p:sldId id="324" r:id="rId19"/>
    <p:sldId id="325" r:id="rId20"/>
    <p:sldId id="321" r:id="rId21"/>
    <p:sldId id="322" r:id="rId22"/>
    <p:sldId id="323" r:id="rId23"/>
    <p:sldId id="326" r:id="rId24"/>
    <p:sldId id="308" r:id="rId25"/>
    <p:sldId id="329" r:id="rId26"/>
    <p:sldId id="33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C7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2 </a:t>
          </a:r>
          <a:r>
            <a:rPr lang="ru-RU" dirty="0"/>
            <a:t>месяца </a:t>
          </a:r>
          <a:r>
            <a:rPr lang="en-US" dirty="0"/>
            <a:t>MVP</a:t>
          </a:r>
          <a:br>
            <a:rPr lang="en-US" dirty="0"/>
          </a:br>
          <a:r>
            <a:rPr lang="en-US" dirty="0"/>
            <a:t>+2 </a:t>
          </a:r>
          <a:r>
            <a:rPr lang="ru-RU" dirty="0"/>
            <a:t>месяца на доработку</a:t>
          </a:r>
          <a:endParaRPr lang="en-US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B0C25BB-02A1-4870-AB76-0BF32318E1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dirty="0"/>
            <a:t>Через 4 месяца полный </a:t>
          </a:r>
          <a:br>
            <a:rPr lang="ru-RU" dirty="0"/>
          </a:br>
          <a:r>
            <a:rPr lang="ru-RU" dirty="0"/>
            <a:t>отказ от легаси!</a:t>
          </a:r>
          <a:br>
            <a:rPr lang="ru-RU" dirty="0"/>
          </a:br>
          <a:r>
            <a:rPr lang="ru-RU" dirty="0"/>
            <a:t>поддержка и выпуск обновленной версии</a:t>
          </a:r>
          <a:br>
            <a:rPr lang="ru-RU" dirty="0"/>
          </a:br>
          <a:r>
            <a:rPr lang="ru-RU" dirty="0"/>
            <a:t>каждые 2 месяца</a:t>
          </a:r>
          <a:endParaRPr lang="en-US" dirty="0"/>
        </a:p>
      </dgm:t>
    </dgm:pt>
    <dgm:pt modelId="{577B4EAC-90CF-4DE0-965F-7DCC73D96487}" type="parTrans" cxnId="{CD71E9EC-813E-4B65-8A15-38D93EDCAAE3}">
      <dgm:prSet/>
      <dgm:spPr/>
      <dgm:t>
        <a:bodyPr/>
        <a:lstStyle/>
        <a:p>
          <a:endParaRPr lang="en-US"/>
        </a:p>
      </dgm:t>
    </dgm:pt>
    <dgm:pt modelId="{7D7E3507-669C-4678-B66E-34715F001749}" type="sibTrans" cxnId="{CD71E9EC-813E-4B65-8A15-38D93EDCAAE3}">
      <dgm:prSet/>
      <dgm:spPr/>
      <dgm:t>
        <a:bodyPr/>
        <a:lstStyle/>
        <a:p>
          <a:endParaRPr lang="en-US"/>
        </a:p>
      </dgm:t>
    </dgm:pt>
    <dgm:pt modelId="{1B7753D6-9394-4E5E-9BCA-E4CFB3F509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dirty="0"/>
            <a:t>1 архитектор</a:t>
          </a:r>
          <a:br>
            <a:rPr lang="ru-RU" dirty="0"/>
          </a:br>
          <a:r>
            <a:rPr lang="ru-RU" dirty="0"/>
            <a:t>2 миддл+ бэк</a:t>
          </a:r>
          <a:br>
            <a:rPr lang="ru-RU" dirty="0"/>
          </a:br>
          <a:r>
            <a:rPr lang="ru-RU" dirty="0"/>
            <a:t>1 джун фронт/фулл</a:t>
          </a:r>
          <a:br>
            <a:rPr lang="ru-RU" dirty="0"/>
          </a:br>
          <a:r>
            <a:rPr lang="ru-RU" dirty="0"/>
            <a:t>1 миддл фулл</a:t>
          </a:r>
          <a:br>
            <a:rPr lang="ru-RU" dirty="0"/>
          </a:br>
          <a:r>
            <a:rPr lang="ru-RU" dirty="0"/>
            <a:t>1 дизайнер</a:t>
          </a:r>
          <a:endParaRPr lang="en-US" dirty="0"/>
        </a:p>
      </dgm:t>
    </dgm:pt>
    <dgm:pt modelId="{DF9F5C29-F12D-41D2-BE32-57BBF1540BFB}" type="parTrans" cxnId="{F4E918EC-E72A-4EEC-8090-804654A96919}">
      <dgm:prSet/>
      <dgm:spPr/>
      <dgm:t>
        <a:bodyPr/>
        <a:lstStyle/>
        <a:p>
          <a:endParaRPr lang="en-US"/>
        </a:p>
      </dgm:t>
    </dgm:pt>
    <dgm:pt modelId="{DE68C9F5-028C-4198-BDB5-BCEA1586FEBA}" type="sibTrans" cxnId="{F4E918EC-E72A-4EEC-8090-804654A96919}">
      <dgm:prSet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dirty="0"/>
            <a:t>Спринты по 3 недели на разработку</a:t>
          </a:r>
          <a:br>
            <a:rPr lang="ru-RU" dirty="0"/>
          </a:br>
          <a:r>
            <a:rPr lang="ru-RU" dirty="0"/>
            <a:t>+ 1 неделя на тестирование</a:t>
          </a:r>
          <a:r>
            <a:rPr lang="en-US" dirty="0"/>
            <a:t> 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161AD293-247C-48C6-B708-642102064CF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222 000 $</a:t>
          </a:r>
          <a:br>
            <a:rPr lang="en-US" dirty="0"/>
          </a:br>
          <a:r>
            <a:rPr lang="ru-RU" dirty="0"/>
            <a:t>общая сумма</a:t>
          </a:r>
          <a:br>
            <a:rPr lang="ru-RU" dirty="0"/>
          </a:br>
          <a:r>
            <a:rPr lang="ru-RU" dirty="0"/>
            <a:t>4 месяца разработки</a:t>
          </a:r>
          <a:br>
            <a:rPr lang="ru-RU" dirty="0"/>
          </a:br>
          <a:r>
            <a:rPr lang="ru-RU" dirty="0"/>
            <a:t>+ 5 лет поддержки</a:t>
          </a:r>
          <a:endParaRPr lang="en-US" dirty="0"/>
        </a:p>
      </dgm:t>
    </dgm:pt>
    <dgm:pt modelId="{50DD5804-7C9A-4B13-8B0F-BC6E813CB28B}" type="parTrans" cxnId="{F8F3E819-A9E7-46A1-A89F-00CB217F0672}">
      <dgm:prSet/>
      <dgm:spPr/>
      <dgm:t>
        <a:bodyPr/>
        <a:lstStyle/>
        <a:p>
          <a:endParaRPr lang="en-US"/>
        </a:p>
      </dgm:t>
    </dgm:pt>
    <dgm:pt modelId="{D75DF7AD-B398-4FCD-8B74-D88382359649}" type="sibTrans" cxnId="{F8F3E819-A9E7-46A1-A89F-00CB217F067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5"/>
      <dgm:spPr>
        <a:prstGeom prst="ellipse">
          <a:avLst/>
        </a:prstGeom>
        <a:solidFill>
          <a:srgbClr val="C00000"/>
        </a:solidFill>
      </dgm:spPr>
    </dgm:pt>
    <dgm:pt modelId="{8FA2F131-CD01-4CBD-B7A5-1B9B5E7F0402}" type="pres">
      <dgm:prSet presAssocID="{40FC4FFE-8987-4A26-B7F4-8A516F18ADA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5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1" presStyleCnt="5"/>
      <dgm:spPr>
        <a:prstGeom prst="ellipse">
          <a:avLst/>
        </a:prstGeom>
        <a:solidFill>
          <a:schemeClr val="tx1"/>
        </a:solidFill>
      </dgm:spPr>
    </dgm:pt>
    <dgm:pt modelId="{F09AEBFF-D2D3-4FFF-AD65-C3CEAEEB10F2}" type="pres">
      <dgm:prSet presAssocID="{1C383F32-22E8-4F62-A3E0-BDC3D5F4899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1" presStyleCnt="5">
        <dgm:presLayoutVars>
          <dgm:chMax val="1"/>
          <dgm:chPref val="1"/>
        </dgm:presLayoutVars>
      </dgm:prSet>
      <dgm:spPr/>
    </dgm:pt>
    <dgm:pt modelId="{AFB4E4A2-3895-4508-9F14-4239B9843E11}" type="pres">
      <dgm:prSet presAssocID="{8500F72A-2C6D-4FDF-9C1D-CA691380EB0B}" presName="sibTrans" presStyleCnt="0"/>
      <dgm:spPr/>
    </dgm:pt>
    <dgm:pt modelId="{33CA8D46-0B13-439C-9722-7F5DCFD06099}" type="pres">
      <dgm:prSet presAssocID="{1B7753D6-9394-4E5E-9BCA-E4CFB3F50927}" presName="compNode" presStyleCnt="0"/>
      <dgm:spPr/>
    </dgm:pt>
    <dgm:pt modelId="{516FC220-5D1B-498B-A06C-3DFFC4D5E76B}" type="pres">
      <dgm:prSet presAssocID="{1B7753D6-9394-4E5E-9BCA-E4CFB3F50927}" presName="iconBgRect" presStyleLbl="bgShp" presStyleIdx="2" presStyleCnt="5"/>
      <dgm:spPr>
        <a:prstGeom prst="ellipse">
          <a:avLst/>
        </a:prstGeom>
        <a:solidFill>
          <a:srgbClr val="0070C0"/>
        </a:solidFill>
      </dgm:spPr>
    </dgm:pt>
    <dgm:pt modelId="{93C5BDF1-8E21-40CC-947D-D3F05C534474}" type="pres">
      <dgm:prSet presAssocID="{1B7753D6-9394-4E5E-9BCA-E4CFB3F50927}" presName="iconRect" presStyleLbl="node1" presStyleIdx="2" presStyleCnt="5" custScaleY="11463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0C65C0DF-EBC9-4B7A-B59B-4D581AE69E9F}" type="pres">
      <dgm:prSet presAssocID="{1B7753D6-9394-4E5E-9BCA-E4CFB3F50927}" presName="spaceRect" presStyleCnt="0"/>
      <dgm:spPr/>
    </dgm:pt>
    <dgm:pt modelId="{3BDCCA6C-DB95-44A9-84BF-96FBF5A0F0C4}" type="pres">
      <dgm:prSet presAssocID="{1B7753D6-9394-4E5E-9BCA-E4CFB3F50927}" presName="textRect" presStyleLbl="revTx" presStyleIdx="2" presStyleCnt="5">
        <dgm:presLayoutVars>
          <dgm:chMax val="1"/>
          <dgm:chPref val="1"/>
        </dgm:presLayoutVars>
      </dgm:prSet>
      <dgm:spPr/>
    </dgm:pt>
    <dgm:pt modelId="{92DAB8FF-68D1-49B3-9EAC-F3D7302E976C}" type="pres">
      <dgm:prSet presAssocID="{DE68C9F5-028C-4198-BDB5-BCEA1586FEBA}" presName="sibTrans" presStyleCnt="0"/>
      <dgm:spPr/>
    </dgm:pt>
    <dgm:pt modelId="{51B38B8E-0B4D-480E-95B3-07464F0C16A3}" type="pres">
      <dgm:prSet presAssocID="{AB0C25BB-02A1-4870-AB76-0BF32318E170}" presName="compNode" presStyleCnt="0"/>
      <dgm:spPr/>
    </dgm:pt>
    <dgm:pt modelId="{6E548611-33EC-4359-A6B8-F12031FE7E19}" type="pres">
      <dgm:prSet presAssocID="{AB0C25BB-02A1-4870-AB76-0BF32318E170}" presName="iconBgRect" presStyleLbl="bgShp" presStyleIdx="3" presStyleCnt="5"/>
      <dgm:spPr>
        <a:prstGeom prst="ellipse">
          <a:avLst/>
        </a:prstGeom>
        <a:solidFill>
          <a:schemeClr val="bg1">
            <a:lumMod val="50000"/>
          </a:schemeClr>
        </a:solidFill>
      </dgm:spPr>
    </dgm:pt>
    <dgm:pt modelId="{24EED663-F68A-40DD-95CB-F73DA27624C7}" type="pres">
      <dgm:prSet presAssocID="{AB0C25BB-02A1-4870-AB76-0BF32318E17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8952CE50-95ED-42E3-9DBB-D8C0BBF07BAF}" type="pres">
      <dgm:prSet presAssocID="{AB0C25BB-02A1-4870-AB76-0BF32318E170}" presName="spaceRect" presStyleCnt="0"/>
      <dgm:spPr/>
    </dgm:pt>
    <dgm:pt modelId="{F866139B-165E-4454-B8A0-2489DEA351B1}" type="pres">
      <dgm:prSet presAssocID="{AB0C25BB-02A1-4870-AB76-0BF32318E170}" presName="textRect" presStyleLbl="revTx" presStyleIdx="3" presStyleCnt="5">
        <dgm:presLayoutVars>
          <dgm:chMax val="1"/>
          <dgm:chPref val="1"/>
        </dgm:presLayoutVars>
      </dgm:prSet>
      <dgm:spPr/>
    </dgm:pt>
    <dgm:pt modelId="{6F942E43-18AB-477C-8327-AA59C78010DA}" type="pres">
      <dgm:prSet presAssocID="{7D7E3507-669C-4678-B66E-34715F001749}" presName="sibTrans" presStyleCnt="0"/>
      <dgm:spPr/>
    </dgm:pt>
    <dgm:pt modelId="{15117BAB-CBBB-40E9-A6D7-C5B88841F0D7}" type="pres">
      <dgm:prSet presAssocID="{161AD293-247C-48C6-B708-642102064CFC}" presName="compNode" presStyleCnt="0"/>
      <dgm:spPr/>
    </dgm:pt>
    <dgm:pt modelId="{EB30F49E-C3EA-42A3-B672-04D25B94B0A3}" type="pres">
      <dgm:prSet presAssocID="{161AD293-247C-48C6-B708-642102064CFC}" presName="iconBgRect" presStyleLbl="bgShp" presStyleIdx="4" presStyleCnt="5"/>
      <dgm:spPr>
        <a:prstGeom prst="ellipse">
          <a:avLst/>
        </a:prstGeom>
        <a:solidFill>
          <a:schemeClr val="accent1">
            <a:lumMod val="50000"/>
          </a:schemeClr>
        </a:solidFill>
      </dgm:spPr>
    </dgm:pt>
    <dgm:pt modelId="{4B7AE954-9245-4873-856C-42944092AABB}" type="pres">
      <dgm:prSet presAssocID="{161AD293-247C-48C6-B708-642102064CF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6596E909-7F18-4F7A-A124-E90A38A8E969}" type="pres">
      <dgm:prSet presAssocID="{161AD293-247C-48C6-B708-642102064CFC}" presName="spaceRect" presStyleCnt="0"/>
      <dgm:spPr/>
    </dgm:pt>
    <dgm:pt modelId="{034B88C9-3AB6-457B-BF6D-27B7FF5C7221}" type="pres">
      <dgm:prSet presAssocID="{161AD293-247C-48C6-B708-642102064CF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8F3E819-A9E7-46A1-A89F-00CB217F0672}" srcId="{01A66772-F185-4D58-B8BB-E9370D7A7A2B}" destId="{161AD293-247C-48C6-B708-642102064CFC}" srcOrd="4" destOrd="0" parTransId="{50DD5804-7C9A-4B13-8B0F-BC6E813CB28B}" sibTransId="{D75DF7AD-B398-4FCD-8B74-D88382359649}"/>
    <dgm:cxn modelId="{D3D75932-17A0-48B1-9765-5EAF38D666EB}" type="presOf" srcId="{161AD293-247C-48C6-B708-642102064CFC}" destId="{034B88C9-3AB6-457B-BF6D-27B7FF5C7221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0B4C4C4A-945A-4DA6-87FB-88461DD933FD}" type="presOf" srcId="{1B7753D6-9394-4E5E-9BCA-E4CFB3F50927}" destId="{3BDCCA6C-DB95-44A9-84BF-96FBF5A0F0C4}" srcOrd="0" destOrd="0" presId="urn:microsoft.com/office/officeart/2018/5/layout/IconLeafLabelList"/>
    <dgm:cxn modelId="{5408AB4F-AA34-46E3-8386-DD9431B56410}" type="presOf" srcId="{AB0C25BB-02A1-4870-AB76-0BF32318E170}" destId="{F866139B-165E-4454-B8A0-2489DEA351B1}" srcOrd="0" destOrd="0" presId="urn:microsoft.com/office/officeart/2018/5/layout/IconLeafLabelList"/>
    <dgm:cxn modelId="{C4CCE57E-E871-46D6-BAD5-880252C95D22}" srcId="{01A66772-F185-4D58-B8BB-E9370D7A7A2B}" destId="{1C383F32-22E8-4F62-A3E0-BDC3D5F48992}" srcOrd="1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F4E918EC-E72A-4EEC-8090-804654A96919}" srcId="{01A66772-F185-4D58-B8BB-E9370D7A7A2B}" destId="{1B7753D6-9394-4E5E-9BCA-E4CFB3F50927}" srcOrd="2" destOrd="0" parTransId="{DF9F5C29-F12D-41D2-BE32-57BBF1540BFB}" sibTransId="{DE68C9F5-028C-4198-BDB5-BCEA1586FEBA}"/>
    <dgm:cxn modelId="{CD71E9EC-813E-4B65-8A15-38D93EDCAAE3}" srcId="{01A66772-F185-4D58-B8BB-E9370D7A7A2B}" destId="{AB0C25BB-02A1-4870-AB76-0BF32318E170}" srcOrd="3" destOrd="0" parTransId="{577B4EAC-90CF-4DE0-965F-7DCC73D96487}" sibTransId="{7D7E3507-669C-4678-B66E-34715F001749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75E30F4F-0E76-457B-9D4F-CDE27C2F7F77}" type="presParOf" srcId="{B6056BFB-47D7-4C5F-BA11-2CB63C56A52D}" destId="{BDCD0AC9-D564-4025-AD8A-36664A6CBE31}" srcOrd="2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EE42A40F-A5AA-488B-9CA6-82720D3DB082}" type="presParOf" srcId="{B6056BFB-47D7-4C5F-BA11-2CB63C56A52D}" destId="{AFB4E4A2-3895-4508-9F14-4239B9843E11}" srcOrd="3" destOrd="0" presId="urn:microsoft.com/office/officeart/2018/5/layout/IconLeafLabelList"/>
    <dgm:cxn modelId="{E61310AD-29DB-43FD-A10F-397B669CF9D9}" type="presParOf" srcId="{B6056BFB-47D7-4C5F-BA11-2CB63C56A52D}" destId="{33CA8D46-0B13-439C-9722-7F5DCFD06099}" srcOrd="4" destOrd="0" presId="urn:microsoft.com/office/officeart/2018/5/layout/IconLeafLabelList"/>
    <dgm:cxn modelId="{91EF29D3-6573-46C2-9C42-96FA6D3D922D}" type="presParOf" srcId="{33CA8D46-0B13-439C-9722-7F5DCFD06099}" destId="{516FC220-5D1B-498B-A06C-3DFFC4D5E76B}" srcOrd="0" destOrd="0" presId="urn:microsoft.com/office/officeart/2018/5/layout/IconLeafLabelList"/>
    <dgm:cxn modelId="{431A1D2D-524D-4ABF-8441-787C2F27097C}" type="presParOf" srcId="{33CA8D46-0B13-439C-9722-7F5DCFD06099}" destId="{93C5BDF1-8E21-40CC-947D-D3F05C534474}" srcOrd="1" destOrd="0" presId="urn:microsoft.com/office/officeart/2018/5/layout/IconLeafLabelList"/>
    <dgm:cxn modelId="{745AD05E-C027-49F1-A0A4-7A8DE75E4244}" type="presParOf" srcId="{33CA8D46-0B13-439C-9722-7F5DCFD06099}" destId="{0C65C0DF-EBC9-4B7A-B59B-4D581AE69E9F}" srcOrd="2" destOrd="0" presId="urn:microsoft.com/office/officeart/2018/5/layout/IconLeafLabelList"/>
    <dgm:cxn modelId="{19327DA5-2CF1-4E44-9235-DEDAB3FB1BD5}" type="presParOf" srcId="{33CA8D46-0B13-439C-9722-7F5DCFD06099}" destId="{3BDCCA6C-DB95-44A9-84BF-96FBF5A0F0C4}" srcOrd="3" destOrd="0" presId="urn:microsoft.com/office/officeart/2018/5/layout/IconLeafLabelList"/>
    <dgm:cxn modelId="{E6BEF0D1-920E-4E3D-83EA-B7F8A4B485E6}" type="presParOf" srcId="{B6056BFB-47D7-4C5F-BA11-2CB63C56A52D}" destId="{92DAB8FF-68D1-49B3-9EAC-F3D7302E976C}" srcOrd="5" destOrd="0" presId="urn:microsoft.com/office/officeart/2018/5/layout/IconLeafLabelList"/>
    <dgm:cxn modelId="{EA4F7D40-422B-4506-B66B-945B413AE054}" type="presParOf" srcId="{B6056BFB-47D7-4C5F-BA11-2CB63C56A52D}" destId="{51B38B8E-0B4D-480E-95B3-07464F0C16A3}" srcOrd="6" destOrd="0" presId="urn:microsoft.com/office/officeart/2018/5/layout/IconLeafLabelList"/>
    <dgm:cxn modelId="{C62AFB7F-09EF-4830-8DCE-06ED563BD41F}" type="presParOf" srcId="{51B38B8E-0B4D-480E-95B3-07464F0C16A3}" destId="{6E548611-33EC-4359-A6B8-F12031FE7E19}" srcOrd="0" destOrd="0" presId="urn:microsoft.com/office/officeart/2018/5/layout/IconLeafLabelList"/>
    <dgm:cxn modelId="{4E0E7F75-F32B-4D42-BE80-8A59E5089DCD}" type="presParOf" srcId="{51B38B8E-0B4D-480E-95B3-07464F0C16A3}" destId="{24EED663-F68A-40DD-95CB-F73DA27624C7}" srcOrd="1" destOrd="0" presId="urn:microsoft.com/office/officeart/2018/5/layout/IconLeafLabelList"/>
    <dgm:cxn modelId="{36972D58-3A39-48BD-AFAF-094BAB93C695}" type="presParOf" srcId="{51B38B8E-0B4D-480E-95B3-07464F0C16A3}" destId="{8952CE50-95ED-42E3-9DBB-D8C0BBF07BAF}" srcOrd="2" destOrd="0" presId="urn:microsoft.com/office/officeart/2018/5/layout/IconLeafLabelList"/>
    <dgm:cxn modelId="{1E9AFD8B-359E-48B8-BB40-A9C3A8FB1AD5}" type="presParOf" srcId="{51B38B8E-0B4D-480E-95B3-07464F0C16A3}" destId="{F866139B-165E-4454-B8A0-2489DEA351B1}" srcOrd="3" destOrd="0" presId="urn:microsoft.com/office/officeart/2018/5/layout/IconLeafLabelList"/>
    <dgm:cxn modelId="{94ACC196-DD3F-4448-AE5B-1FED7A8E3887}" type="presParOf" srcId="{B6056BFB-47D7-4C5F-BA11-2CB63C56A52D}" destId="{6F942E43-18AB-477C-8327-AA59C78010DA}" srcOrd="7" destOrd="0" presId="urn:microsoft.com/office/officeart/2018/5/layout/IconLeafLabelList"/>
    <dgm:cxn modelId="{BB2A0BE9-4CBF-4906-8E3B-1618EDAE2566}" type="presParOf" srcId="{B6056BFB-47D7-4C5F-BA11-2CB63C56A52D}" destId="{15117BAB-CBBB-40E9-A6D7-C5B88841F0D7}" srcOrd="8" destOrd="0" presId="urn:microsoft.com/office/officeart/2018/5/layout/IconLeafLabelList"/>
    <dgm:cxn modelId="{2D1BE94D-CEAE-4F4F-A6F1-CA943A495D5A}" type="presParOf" srcId="{15117BAB-CBBB-40E9-A6D7-C5B88841F0D7}" destId="{EB30F49E-C3EA-42A3-B672-04D25B94B0A3}" srcOrd="0" destOrd="0" presId="urn:microsoft.com/office/officeart/2018/5/layout/IconLeafLabelList"/>
    <dgm:cxn modelId="{9C8F7D4D-0CC5-4E11-851E-068956B31497}" type="presParOf" srcId="{15117BAB-CBBB-40E9-A6D7-C5B88841F0D7}" destId="{4B7AE954-9245-4873-856C-42944092AABB}" srcOrd="1" destOrd="0" presId="urn:microsoft.com/office/officeart/2018/5/layout/IconLeafLabelList"/>
    <dgm:cxn modelId="{16DB98BB-0332-4C0A-94B1-DC62D13E87FE}" type="presParOf" srcId="{15117BAB-CBBB-40E9-A6D7-C5B88841F0D7}" destId="{6596E909-7F18-4F7A-A124-E90A38A8E969}" srcOrd="2" destOrd="0" presId="urn:microsoft.com/office/officeart/2018/5/layout/IconLeafLabelList"/>
    <dgm:cxn modelId="{4BAE03C4-4272-4798-BB8A-81D0128E5C20}" type="presParOf" srcId="{15117BAB-CBBB-40E9-A6D7-C5B88841F0D7}" destId="{034B88C9-3AB6-457B-BF6D-27B7FF5C722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Time-tracing </a:t>
          </a:r>
          <a:r>
            <a:rPr lang="ru-RU" dirty="0"/>
            <a:t>система</a:t>
          </a:r>
          <a:br>
            <a:rPr lang="ru-RU" dirty="0"/>
          </a:br>
          <a:r>
            <a:rPr lang="ru-RU" dirty="0"/>
            <a:t>для отслеживания</a:t>
          </a:r>
          <a:br>
            <a:rPr lang="ru-RU" dirty="0"/>
          </a:br>
          <a:r>
            <a:rPr lang="ru-RU" dirty="0"/>
            <a:t>работы менеджеров</a:t>
          </a:r>
          <a:endParaRPr lang="en-US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B0C25BB-02A1-4870-AB76-0BF32318E1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dirty="0"/>
            <a:t>Система внутреннего начисления бонусов</a:t>
          </a:r>
          <a:br>
            <a:rPr lang="ru-RU" dirty="0"/>
          </a:br>
          <a:r>
            <a:rPr lang="ru-RU" dirty="0"/>
            <a:t>сотрудникам</a:t>
          </a:r>
          <a:endParaRPr lang="en-US" dirty="0"/>
        </a:p>
      </dgm:t>
    </dgm:pt>
    <dgm:pt modelId="{577B4EAC-90CF-4DE0-965F-7DCC73D96487}" type="parTrans" cxnId="{CD71E9EC-813E-4B65-8A15-38D93EDCAAE3}">
      <dgm:prSet/>
      <dgm:spPr/>
      <dgm:t>
        <a:bodyPr/>
        <a:lstStyle/>
        <a:p>
          <a:endParaRPr lang="en-US"/>
        </a:p>
      </dgm:t>
    </dgm:pt>
    <dgm:pt modelId="{7D7E3507-669C-4678-B66E-34715F001749}" type="sibTrans" cxnId="{CD71E9EC-813E-4B65-8A15-38D93EDCAAE3}">
      <dgm:prSet/>
      <dgm:spPr/>
      <dgm:t>
        <a:bodyPr/>
        <a:lstStyle/>
        <a:p>
          <a:endParaRPr lang="en-US"/>
        </a:p>
      </dgm:t>
    </dgm:pt>
    <dgm:pt modelId="{1B7753D6-9394-4E5E-9BCA-E4CFB3F509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dirty="0"/>
            <a:t>Месенджер</a:t>
          </a:r>
          <a:r>
            <a:rPr lang="ru-RU" baseline="0" dirty="0"/>
            <a:t> с привязкой к </a:t>
          </a:r>
          <a:r>
            <a:rPr lang="en-US" baseline="0" dirty="0"/>
            <a:t>CRM  </a:t>
          </a:r>
          <a:r>
            <a:rPr lang="ru-RU" baseline="0" dirty="0"/>
            <a:t>системе: возможность</a:t>
          </a:r>
          <a:br>
            <a:rPr lang="ru-RU" baseline="0" dirty="0"/>
          </a:br>
          <a:r>
            <a:rPr lang="ru-RU" baseline="0" dirty="0"/>
            <a:t>перетаскивать задачи, комментарии прямиком</a:t>
          </a:r>
          <a:br>
            <a:rPr lang="ru-RU" baseline="0" dirty="0"/>
          </a:br>
          <a:r>
            <a:rPr lang="ru-RU" baseline="0" dirty="0"/>
            <a:t>в мессенджер</a:t>
          </a:r>
          <a:endParaRPr lang="en-US" dirty="0"/>
        </a:p>
      </dgm:t>
    </dgm:pt>
    <dgm:pt modelId="{DF9F5C29-F12D-41D2-BE32-57BBF1540BFB}" type="parTrans" cxnId="{F4E918EC-E72A-4EEC-8090-804654A96919}">
      <dgm:prSet/>
      <dgm:spPr/>
      <dgm:t>
        <a:bodyPr/>
        <a:lstStyle/>
        <a:p>
          <a:endParaRPr lang="en-US"/>
        </a:p>
      </dgm:t>
    </dgm:pt>
    <dgm:pt modelId="{DE68C9F5-028C-4198-BDB5-BCEA1586FEBA}" type="sibTrans" cxnId="{F4E918EC-E72A-4EEC-8090-804654A96919}">
      <dgm:prSet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dirty="0"/>
            <a:t>Плагин статистики</a:t>
          </a:r>
          <a:br>
            <a:rPr lang="ru-RU" dirty="0"/>
          </a:br>
          <a:r>
            <a:rPr lang="ru-RU" dirty="0"/>
            <a:t>по задачам, клиентам,</a:t>
          </a:r>
          <a:br>
            <a:rPr lang="ru-RU" dirty="0"/>
          </a:br>
          <a:r>
            <a:rPr lang="ru-RU" dirty="0"/>
            <a:t>сервисам и менеджерам</a:t>
          </a:r>
          <a:endParaRPr lang="en-US" dirty="0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/>
      <dgm:spPr>
        <a:prstGeom prst="ellipse">
          <a:avLst/>
        </a:prstGeom>
        <a:solidFill>
          <a:srgbClr val="D5C713"/>
        </a:solidFill>
      </dgm:spPr>
    </dgm:pt>
    <dgm:pt modelId="{8FA2F131-CD01-4CBD-B7A5-1B9B5E7F0402}" type="pres">
      <dgm:prSet presAssocID="{40FC4FFE-8987-4A26-B7F4-8A516F18AD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1" presStyleCnt="4"/>
      <dgm:spPr>
        <a:prstGeom prst="ellipse">
          <a:avLst/>
        </a:prstGeom>
        <a:solidFill>
          <a:srgbClr val="D5C713"/>
        </a:solidFill>
      </dgm:spPr>
    </dgm:pt>
    <dgm:pt modelId="{F09AEBFF-D2D3-4FFF-AD65-C3CEAEEB10F2}" type="pres">
      <dgm:prSet presAssocID="{1C383F32-22E8-4F62-A3E0-BDC3D5F4899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1" presStyleCnt="4">
        <dgm:presLayoutVars>
          <dgm:chMax val="1"/>
          <dgm:chPref val="1"/>
        </dgm:presLayoutVars>
      </dgm:prSet>
      <dgm:spPr/>
    </dgm:pt>
    <dgm:pt modelId="{AFB4E4A2-3895-4508-9F14-4239B9843E11}" type="pres">
      <dgm:prSet presAssocID="{8500F72A-2C6D-4FDF-9C1D-CA691380EB0B}" presName="sibTrans" presStyleCnt="0"/>
      <dgm:spPr/>
    </dgm:pt>
    <dgm:pt modelId="{33CA8D46-0B13-439C-9722-7F5DCFD06099}" type="pres">
      <dgm:prSet presAssocID="{1B7753D6-9394-4E5E-9BCA-E4CFB3F50927}" presName="compNode" presStyleCnt="0"/>
      <dgm:spPr/>
    </dgm:pt>
    <dgm:pt modelId="{516FC220-5D1B-498B-A06C-3DFFC4D5E76B}" type="pres">
      <dgm:prSet presAssocID="{1B7753D6-9394-4E5E-9BCA-E4CFB3F50927}" presName="iconBgRect" presStyleLbl="bgShp" presStyleIdx="2" presStyleCnt="4"/>
      <dgm:spPr>
        <a:prstGeom prst="ellipse">
          <a:avLst/>
        </a:prstGeom>
        <a:solidFill>
          <a:srgbClr val="D5C713"/>
        </a:solidFill>
      </dgm:spPr>
    </dgm:pt>
    <dgm:pt modelId="{93C5BDF1-8E21-40CC-947D-D3F05C534474}" type="pres">
      <dgm:prSet presAssocID="{1B7753D6-9394-4E5E-9BCA-E4CFB3F5092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 RTL"/>
        </a:ext>
      </dgm:extLst>
    </dgm:pt>
    <dgm:pt modelId="{0C65C0DF-EBC9-4B7A-B59B-4D581AE69E9F}" type="pres">
      <dgm:prSet presAssocID="{1B7753D6-9394-4E5E-9BCA-E4CFB3F50927}" presName="spaceRect" presStyleCnt="0"/>
      <dgm:spPr/>
    </dgm:pt>
    <dgm:pt modelId="{3BDCCA6C-DB95-44A9-84BF-96FBF5A0F0C4}" type="pres">
      <dgm:prSet presAssocID="{1B7753D6-9394-4E5E-9BCA-E4CFB3F50927}" presName="textRect" presStyleLbl="revTx" presStyleIdx="2" presStyleCnt="4">
        <dgm:presLayoutVars>
          <dgm:chMax val="1"/>
          <dgm:chPref val="1"/>
        </dgm:presLayoutVars>
      </dgm:prSet>
      <dgm:spPr/>
    </dgm:pt>
    <dgm:pt modelId="{92DAB8FF-68D1-49B3-9EAC-F3D7302E976C}" type="pres">
      <dgm:prSet presAssocID="{DE68C9F5-028C-4198-BDB5-BCEA1586FEBA}" presName="sibTrans" presStyleCnt="0"/>
      <dgm:spPr/>
    </dgm:pt>
    <dgm:pt modelId="{51B38B8E-0B4D-480E-95B3-07464F0C16A3}" type="pres">
      <dgm:prSet presAssocID="{AB0C25BB-02A1-4870-AB76-0BF32318E170}" presName="compNode" presStyleCnt="0"/>
      <dgm:spPr/>
    </dgm:pt>
    <dgm:pt modelId="{6E548611-33EC-4359-A6B8-F12031FE7E19}" type="pres">
      <dgm:prSet presAssocID="{AB0C25BB-02A1-4870-AB76-0BF32318E170}" presName="iconBgRect" presStyleLbl="bgShp" presStyleIdx="3" presStyleCnt="4"/>
      <dgm:spPr>
        <a:prstGeom prst="ellipse">
          <a:avLst/>
        </a:prstGeom>
        <a:solidFill>
          <a:srgbClr val="D5C713"/>
        </a:solidFill>
      </dgm:spPr>
    </dgm:pt>
    <dgm:pt modelId="{24EED663-F68A-40DD-95CB-F73DA27624C7}" type="pres">
      <dgm:prSet presAssocID="{AB0C25BB-02A1-4870-AB76-0BF32318E17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acock"/>
        </a:ext>
      </dgm:extLst>
    </dgm:pt>
    <dgm:pt modelId="{8952CE50-95ED-42E3-9DBB-D8C0BBF07BAF}" type="pres">
      <dgm:prSet presAssocID="{AB0C25BB-02A1-4870-AB76-0BF32318E170}" presName="spaceRect" presStyleCnt="0"/>
      <dgm:spPr/>
    </dgm:pt>
    <dgm:pt modelId="{F866139B-165E-4454-B8A0-2489DEA351B1}" type="pres">
      <dgm:prSet presAssocID="{AB0C25BB-02A1-4870-AB76-0BF32318E17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0B4C4C4A-945A-4DA6-87FB-88461DD933FD}" type="presOf" srcId="{1B7753D6-9394-4E5E-9BCA-E4CFB3F50927}" destId="{3BDCCA6C-DB95-44A9-84BF-96FBF5A0F0C4}" srcOrd="0" destOrd="0" presId="urn:microsoft.com/office/officeart/2018/5/layout/IconLeafLabelList"/>
    <dgm:cxn modelId="{5408AB4F-AA34-46E3-8386-DD9431B56410}" type="presOf" srcId="{AB0C25BB-02A1-4870-AB76-0BF32318E170}" destId="{F866139B-165E-4454-B8A0-2489DEA351B1}" srcOrd="0" destOrd="0" presId="urn:microsoft.com/office/officeart/2018/5/layout/IconLeafLabelList"/>
    <dgm:cxn modelId="{C4CCE57E-E871-46D6-BAD5-880252C95D22}" srcId="{01A66772-F185-4D58-B8BB-E9370D7A7A2B}" destId="{1C383F32-22E8-4F62-A3E0-BDC3D5F48992}" srcOrd="1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F4E918EC-E72A-4EEC-8090-804654A96919}" srcId="{01A66772-F185-4D58-B8BB-E9370D7A7A2B}" destId="{1B7753D6-9394-4E5E-9BCA-E4CFB3F50927}" srcOrd="2" destOrd="0" parTransId="{DF9F5C29-F12D-41D2-BE32-57BBF1540BFB}" sibTransId="{DE68C9F5-028C-4198-BDB5-BCEA1586FEBA}"/>
    <dgm:cxn modelId="{CD71E9EC-813E-4B65-8A15-38D93EDCAAE3}" srcId="{01A66772-F185-4D58-B8BB-E9370D7A7A2B}" destId="{AB0C25BB-02A1-4870-AB76-0BF32318E170}" srcOrd="3" destOrd="0" parTransId="{577B4EAC-90CF-4DE0-965F-7DCC73D96487}" sibTransId="{7D7E3507-669C-4678-B66E-34715F001749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75E30F4F-0E76-457B-9D4F-CDE27C2F7F77}" type="presParOf" srcId="{B6056BFB-47D7-4C5F-BA11-2CB63C56A52D}" destId="{BDCD0AC9-D564-4025-AD8A-36664A6CBE31}" srcOrd="2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EE42A40F-A5AA-488B-9CA6-82720D3DB082}" type="presParOf" srcId="{B6056BFB-47D7-4C5F-BA11-2CB63C56A52D}" destId="{AFB4E4A2-3895-4508-9F14-4239B9843E11}" srcOrd="3" destOrd="0" presId="urn:microsoft.com/office/officeart/2018/5/layout/IconLeafLabelList"/>
    <dgm:cxn modelId="{E61310AD-29DB-43FD-A10F-397B669CF9D9}" type="presParOf" srcId="{B6056BFB-47D7-4C5F-BA11-2CB63C56A52D}" destId="{33CA8D46-0B13-439C-9722-7F5DCFD06099}" srcOrd="4" destOrd="0" presId="urn:microsoft.com/office/officeart/2018/5/layout/IconLeafLabelList"/>
    <dgm:cxn modelId="{91EF29D3-6573-46C2-9C42-96FA6D3D922D}" type="presParOf" srcId="{33CA8D46-0B13-439C-9722-7F5DCFD06099}" destId="{516FC220-5D1B-498B-A06C-3DFFC4D5E76B}" srcOrd="0" destOrd="0" presId="urn:microsoft.com/office/officeart/2018/5/layout/IconLeafLabelList"/>
    <dgm:cxn modelId="{431A1D2D-524D-4ABF-8441-787C2F27097C}" type="presParOf" srcId="{33CA8D46-0B13-439C-9722-7F5DCFD06099}" destId="{93C5BDF1-8E21-40CC-947D-D3F05C534474}" srcOrd="1" destOrd="0" presId="urn:microsoft.com/office/officeart/2018/5/layout/IconLeafLabelList"/>
    <dgm:cxn modelId="{745AD05E-C027-49F1-A0A4-7A8DE75E4244}" type="presParOf" srcId="{33CA8D46-0B13-439C-9722-7F5DCFD06099}" destId="{0C65C0DF-EBC9-4B7A-B59B-4D581AE69E9F}" srcOrd="2" destOrd="0" presId="urn:microsoft.com/office/officeart/2018/5/layout/IconLeafLabelList"/>
    <dgm:cxn modelId="{19327DA5-2CF1-4E44-9235-DEDAB3FB1BD5}" type="presParOf" srcId="{33CA8D46-0B13-439C-9722-7F5DCFD06099}" destId="{3BDCCA6C-DB95-44A9-84BF-96FBF5A0F0C4}" srcOrd="3" destOrd="0" presId="urn:microsoft.com/office/officeart/2018/5/layout/IconLeafLabelList"/>
    <dgm:cxn modelId="{E6BEF0D1-920E-4E3D-83EA-B7F8A4B485E6}" type="presParOf" srcId="{B6056BFB-47D7-4C5F-BA11-2CB63C56A52D}" destId="{92DAB8FF-68D1-49B3-9EAC-F3D7302E976C}" srcOrd="5" destOrd="0" presId="urn:microsoft.com/office/officeart/2018/5/layout/IconLeafLabelList"/>
    <dgm:cxn modelId="{EA4F7D40-422B-4506-B66B-945B413AE054}" type="presParOf" srcId="{B6056BFB-47D7-4C5F-BA11-2CB63C56A52D}" destId="{51B38B8E-0B4D-480E-95B3-07464F0C16A3}" srcOrd="6" destOrd="0" presId="urn:microsoft.com/office/officeart/2018/5/layout/IconLeafLabelList"/>
    <dgm:cxn modelId="{C62AFB7F-09EF-4830-8DCE-06ED563BD41F}" type="presParOf" srcId="{51B38B8E-0B4D-480E-95B3-07464F0C16A3}" destId="{6E548611-33EC-4359-A6B8-F12031FE7E19}" srcOrd="0" destOrd="0" presId="urn:microsoft.com/office/officeart/2018/5/layout/IconLeafLabelList"/>
    <dgm:cxn modelId="{4E0E7F75-F32B-4D42-BE80-8A59E5089DCD}" type="presParOf" srcId="{51B38B8E-0B4D-480E-95B3-07464F0C16A3}" destId="{24EED663-F68A-40DD-95CB-F73DA27624C7}" srcOrd="1" destOrd="0" presId="urn:microsoft.com/office/officeart/2018/5/layout/IconLeafLabelList"/>
    <dgm:cxn modelId="{36972D58-3A39-48BD-AFAF-094BAB93C695}" type="presParOf" srcId="{51B38B8E-0B4D-480E-95B3-07464F0C16A3}" destId="{8952CE50-95ED-42E3-9DBB-D8C0BBF07BAF}" srcOrd="2" destOrd="0" presId="urn:microsoft.com/office/officeart/2018/5/layout/IconLeafLabelList"/>
    <dgm:cxn modelId="{1E9AFD8B-359E-48B8-BB40-A9C3A8FB1AD5}" type="presParOf" srcId="{51B38B8E-0B4D-480E-95B3-07464F0C16A3}" destId="{F866139B-165E-4454-B8A0-2489DEA351B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348206" y="769072"/>
          <a:ext cx="1075482" cy="1075482"/>
        </a:xfrm>
        <a:prstGeom prst="ellipse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577408" y="998273"/>
          <a:ext cx="617080" cy="6170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405" y="2179541"/>
          <a:ext cx="1763085" cy="837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kern="1200" dirty="0"/>
            <a:t>Спринты по 3 недели на разработку</a:t>
          </a:r>
          <a:br>
            <a:rPr lang="ru-RU" sz="1100" kern="1200" dirty="0"/>
          </a:br>
          <a:r>
            <a:rPr lang="ru-RU" sz="1100" kern="1200" dirty="0"/>
            <a:t>+ 1 неделя на тестирование</a:t>
          </a:r>
          <a:r>
            <a:rPr lang="en-US" sz="1100" kern="1200" dirty="0"/>
            <a:t> </a:t>
          </a:r>
        </a:p>
      </dsp:txBody>
      <dsp:txXfrm>
        <a:off x="4405" y="2179541"/>
        <a:ext cx="1763085" cy="837465"/>
      </dsp:txXfrm>
    </dsp:sp>
    <dsp:sp modelId="{5BDDFF18-9AEC-4E5E-B9AA-33D86F01A63E}">
      <dsp:nvSpPr>
        <dsp:cNvPr id="0" name=""/>
        <dsp:cNvSpPr/>
      </dsp:nvSpPr>
      <dsp:spPr>
        <a:xfrm>
          <a:off x="2419832" y="769072"/>
          <a:ext cx="1075482" cy="1075482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2649033" y="998273"/>
          <a:ext cx="617080" cy="6170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2076031" y="2179541"/>
          <a:ext cx="1763085" cy="837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2 </a:t>
          </a:r>
          <a:r>
            <a:rPr lang="ru-RU" sz="1100" kern="1200" dirty="0"/>
            <a:t>месяца </a:t>
          </a:r>
          <a:r>
            <a:rPr lang="en-US" sz="1100" kern="1200" dirty="0"/>
            <a:t>MVP</a:t>
          </a:r>
          <a:br>
            <a:rPr lang="en-US" sz="1100" kern="1200" dirty="0"/>
          </a:br>
          <a:r>
            <a:rPr lang="en-US" sz="1100" kern="1200" dirty="0"/>
            <a:t>+2 </a:t>
          </a:r>
          <a:r>
            <a:rPr lang="ru-RU" sz="1100" kern="1200" dirty="0"/>
            <a:t>месяца на доработку</a:t>
          </a:r>
          <a:endParaRPr lang="en-US" sz="1100" kern="1200" dirty="0"/>
        </a:p>
      </dsp:txBody>
      <dsp:txXfrm>
        <a:off x="2076031" y="2179541"/>
        <a:ext cx="1763085" cy="837465"/>
      </dsp:txXfrm>
    </dsp:sp>
    <dsp:sp modelId="{516FC220-5D1B-498B-A06C-3DFFC4D5E76B}">
      <dsp:nvSpPr>
        <dsp:cNvPr id="0" name=""/>
        <dsp:cNvSpPr/>
      </dsp:nvSpPr>
      <dsp:spPr>
        <a:xfrm>
          <a:off x="4491458" y="769072"/>
          <a:ext cx="1075482" cy="1075482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C5BDF1-8E21-40CC-947D-D3F05C534474}">
      <dsp:nvSpPr>
        <dsp:cNvPr id="0" name=""/>
        <dsp:cNvSpPr/>
      </dsp:nvSpPr>
      <dsp:spPr>
        <a:xfrm>
          <a:off x="4720659" y="953106"/>
          <a:ext cx="617080" cy="7074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DCCA6C-DB95-44A9-84BF-96FBF5A0F0C4}">
      <dsp:nvSpPr>
        <dsp:cNvPr id="0" name=""/>
        <dsp:cNvSpPr/>
      </dsp:nvSpPr>
      <dsp:spPr>
        <a:xfrm>
          <a:off x="4147657" y="2179541"/>
          <a:ext cx="1763085" cy="837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kern="1200" dirty="0"/>
            <a:t>1 архитектор</a:t>
          </a:r>
          <a:br>
            <a:rPr lang="ru-RU" sz="1100" kern="1200" dirty="0"/>
          </a:br>
          <a:r>
            <a:rPr lang="ru-RU" sz="1100" kern="1200" dirty="0"/>
            <a:t>2 миддл+ бэк</a:t>
          </a:r>
          <a:br>
            <a:rPr lang="ru-RU" sz="1100" kern="1200" dirty="0"/>
          </a:br>
          <a:r>
            <a:rPr lang="ru-RU" sz="1100" kern="1200" dirty="0"/>
            <a:t>1 джун фронт/фулл</a:t>
          </a:r>
          <a:br>
            <a:rPr lang="ru-RU" sz="1100" kern="1200" dirty="0"/>
          </a:br>
          <a:r>
            <a:rPr lang="ru-RU" sz="1100" kern="1200" dirty="0"/>
            <a:t>1 миддл фулл</a:t>
          </a:r>
          <a:br>
            <a:rPr lang="ru-RU" sz="1100" kern="1200" dirty="0"/>
          </a:br>
          <a:r>
            <a:rPr lang="ru-RU" sz="1100" kern="1200" dirty="0"/>
            <a:t>1 дизайнер</a:t>
          </a:r>
          <a:endParaRPr lang="en-US" sz="1100" kern="1200" dirty="0"/>
        </a:p>
      </dsp:txBody>
      <dsp:txXfrm>
        <a:off x="4147657" y="2179541"/>
        <a:ext cx="1763085" cy="837465"/>
      </dsp:txXfrm>
    </dsp:sp>
    <dsp:sp modelId="{6E548611-33EC-4359-A6B8-F12031FE7E19}">
      <dsp:nvSpPr>
        <dsp:cNvPr id="0" name=""/>
        <dsp:cNvSpPr/>
      </dsp:nvSpPr>
      <dsp:spPr>
        <a:xfrm>
          <a:off x="6563084" y="769072"/>
          <a:ext cx="1075482" cy="1075482"/>
        </a:xfrm>
        <a:prstGeom prst="ellipse">
          <a:avLst/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ED663-F68A-40DD-95CB-F73DA27624C7}">
      <dsp:nvSpPr>
        <dsp:cNvPr id="0" name=""/>
        <dsp:cNvSpPr/>
      </dsp:nvSpPr>
      <dsp:spPr>
        <a:xfrm>
          <a:off x="6792285" y="998273"/>
          <a:ext cx="617080" cy="6170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6139B-165E-4454-B8A0-2489DEA351B1}">
      <dsp:nvSpPr>
        <dsp:cNvPr id="0" name=""/>
        <dsp:cNvSpPr/>
      </dsp:nvSpPr>
      <dsp:spPr>
        <a:xfrm>
          <a:off x="6219283" y="2179541"/>
          <a:ext cx="1763085" cy="837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kern="1200" dirty="0"/>
            <a:t>Через 4 месяца полный </a:t>
          </a:r>
          <a:br>
            <a:rPr lang="ru-RU" sz="1100" kern="1200" dirty="0"/>
          </a:br>
          <a:r>
            <a:rPr lang="ru-RU" sz="1100" kern="1200" dirty="0"/>
            <a:t>отказ от легаси!</a:t>
          </a:r>
          <a:br>
            <a:rPr lang="ru-RU" sz="1100" kern="1200" dirty="0"/>
          </a:br>
          <a:r>
            <a:rPr lang="ru-RU" sz="1100" kern="1200" dirty="0"/>
            <a:t>поддержка и выпуск обновленной версии</a:t>
          </a:r>
          <a:br>
            <a:rPr lang="ru-RU" sz="1100" kern="1200" dirty="0"/>
          </a:br>
          <a:r>
            <a:rPr lang="ru-RU" sz="1100" kern="1200" dirty="0"/>
            <a:t>каждые 2 месяца</a:t>
          </a:r>
          <a:endParaRPr lang="en-US" sz="1100" kern="1200" dirty="0"/>
        </a:p>
      </dsp:txBody>
      <dsp:txXfrm>
        <a:off x="6219283" y="2179541"/>
        <a:ext cx="1763085" cy="837465"/>
      </dsp:txXfrm>
    </dsp:sp>
    <dsp:sp modelId="{EB30F49E-C3EA-42A3-B672-04D25B94B0A3}">
      <dsp:nvSpPr>
        <dsp:cNvPr id="0" name=""/>
        <dsp:cNvSpPr/>
      </dsp:nvSpPr>
      <dsp:spPr>
        <a:xfrm>
          <a:off x="8634710" y="769072"/>
          <a:ext cx="1075482" cy="1075482"/>
        </a:xfrm>
        <a:prstGeom prst="ellipse">
          <a:avLst/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AE954-9245-4873-856C-42944092AABB}">
      <dsp:nvSpPr>
        <dsp:cNvPr id="0" name=""/>
        <dsp:cNvSpPr/>
      </dsp:nvSpPr>
      <dsp:spPr>
        <a:xfrm>
          <a:off x="8863911" y="998273"/>
          <a:ext cx="617080" cy="6170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B88C9-3AB6-457B-BF6D-27B7FF5C7221}">
      <dsp:nvSpPr>
        <dsp:cNvPr id="0" name=""/>
        <dsp:cNvSpPr/>
      </dsp:nvSpPr>
      <dsp:spPr>
        <a:xfrm>
          <a:off x="8290908" y="2179541"/>
          <a:ext cx="1763085" cy="837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222 000 $</a:t>
          </a:r>
          <a:br>
            <a:rPr lang="en-US" sz="1100" kern="1200" dirty="0"/>
          </a:br>
          <a:r>
            <a:rPr lang="ru-RU" sz="1100" kern="1200" dirty="0"/>
            <a:t>общая сумма</a:t>
          </a:r>
          <a:br>
            <a:rPr lang="ru-RU" sz="1100" kern="1200" dirty="0"/>
          </a:br>
          <a:r>
            <a:rPr lang="ru-RU" sz="1100" kern="1200" dirty="0"/>
            <a:t>4 месяца разработки</a:t>
          </a:r>
          <a:br>
            <a:rPr lang="ru-RU" sz="1100" kern="1200" dirty="0"/>
          </a:br>
          <a:r>
            <a:rPr lang="ru-RU" sz="1100" kern="1200" dirty="0"/>
            <a:t>+ 5 лет поддержки</a:t>
          </a:r>
          <a:endParaRPr lang="en-US" sz="1100" kern="1200" dirty="0"/>
        </a:p>
      </dsp:txBody>
      <dsp:txXfrm>
        <a:off x="8290908" y="2179541"/>
        <a:ext cx="1763085" cy="8374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774129" y="629663"/>
          <a:ext cx="1255425" cy="1255425"/>
        </a:xfrm>
        <a:prstGeom prst="ellipse">
          <a:avLst/>
        </a:prstGeom>
        <a:solidFill>
          <a:srgbClr val="D5C71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041679" y="897213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72805" y="2276124"/>
          <a:ext cx="205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kern="1200" dirty="0"/>
            <a:t>Плагин статистики</a:t>
          </a:r>
          <a:br>
            <a:rPr lang="ru-RU" sz="1100" kern="1200" dirty="0"/>
          </a:br>
          <a:r>
            <a:rPr lang="ru-RU" sz="1100" kern="1200" dirty="0"/>
            <a:t>по задачам, клиентам,</a:t>
          </a:r>
          <a:br>
            <a:rPr lang="ru-RU" sz="1100" kern="1200" dirty="0"/>
          </a:br>
          <a:r>
            <a:rPr lang="ru-RU" sz="1100" kern="1200" dirty="0"/>
            <a:t>сервисам и менеджерам</a:t>
          </a:r>
          <a:endParaRPr lang="en-US" sz="1100" kern="1200" dirty="0"/>
        </a:p>
      </dsp:txBody>
      <dsp:txXfrm>
        <a:off x="372805" y="2276124"/>
        <a:ext cx="2058075" cy="855000"/>
      </dsp:txXfrm>
    </dsp:sp>
    <dsp:sp modelId="{5BDDFF18-9AEC-4E5E-B9AA-33D86F01A63E}">
      <dsp:nvSpPr>
        <dsp:cNvPr id="0" name=""/>
        <dsp:cNvSpPr/>
      </dsp:nvSpPr>
      <dsp:spPr>
        <a:xfrm>
          <a:off x="3192368" y="629663"/>
          <a:ext cx="1255425" cy="1255425"/>
        </a:xfrm>
        <a:prstGeom prst="ellipse">
          <a:avLst/>
        </a:prstGeom>
        <a:solidFill>
          <a:srgbClr val="D5C71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3459917" y="897213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2791043" y="2276124"/>
          <a:ext cx="205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Time-tracing </a:t>
          </a:r>
          <a:r>
            <a:rPr lang="ru-RU" sz="1100" kern="1200" dirty="0"/>
            <a:t>система</a:t>
          </a:r>
          <a:br>
            <a:rPr lang="ru-RU" sz="1100" kern="1200" dirty="0"/>
          </a:br>
          <a:r>
            <a:rPr lang="ru-RU" sz="1100" kern="1200" dirty="0"/>
            <a:t>для отслеживания</a:t>
          </a:r>
          <a:br>
            <a:rPr lang="ru-RU" sz="1100" kern="1200" dirty="0"/>
          </a:br>
          <a:r>
            <a:rPr lang="ru-RU" sz="1100" kern="1200" dirty="0"/>
            <a:t>работы менеджеров</a:t>
          </a:r>
          <a:endParaRPr lang="en-US" sz="1100" kern="1200" dirty="0"/>
        </a:p>
      </dsp:txBody>
      <dsp:txXfrm>
        <a:off x="2791043" y="2276124"/>
        <a:ext cx="2058075" cy="855000"/>
      </dsp:txXfrm>
    </dsp:sp>
    <dsp:sp modelId="{516FC220-5D1B-498B-A06C-3DFFC4D5E76B}">
      <dsp:nvSpPr>
        <dsp:cNvPr id="0" name=""/>
        <dsp:cNvSpPr/>
      </dsp:nvSpPr>
      <dsp:spPr>
        <a:xfrm>
          <a:off x="5610606" y="629663"/>
          <a:ext cx="1255425" cy="1255425"/>
        </a:xfrm>
        <a:prstGeom prst="ellipse">
          <a:avLst/>
        </a:prstGeom>
        <a:solidFill>
          <a:srgbClr val="D5C71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C5BDF1-8E21-40CC-947D-D3F05C534474}">
      <dsp:nvSpPr>
        <dsp:cNvPr id="0" name=""/>
        <dsp:cNvSpPr/>
      </dsp:nvSpPr>
      <dsp:spPr>
        <a:xfrm>
          <a:off x="5878155" y="897213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DCCA6C-DB95-44A9-84BF-96FBF5A0F0C4}">
      <dsp:nvSpPr>
        <dsp:cNvPr id="0" name=""/>
        <dsp:cNvSpPr/>
      </dsp:nvSpPr>
      <dsp:spPr>
        <a:xfrm>
          <a:off x="5209281" y="2276124"/>
          <a:ext cx="205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kern="1200" dirty="0"/>
            <a:t>Месенджер</a:t>
          </a:r>
          <a:r>
            <a:rPr lang="ru-RU" sz="1100" kern="1200" baseline="0" dirty="0"/>
            <a:t> с привязкой к </a:t>
          </a:r>
          <a:r>
            <a:rPr lang="en-US" sz="1100" kern="1200" baseline="0" dirty="0"/>
            <a:t>CRM  </a:t>
          </a:r>
          <a:r>
            <a:rPr lang="ru-RU" sz="1100" kern="1200" baseline="0" dirty="0"/>
            <a:t>системе: возможность</a:t>
          </a:r>
          <a:br>
            <a:rPr lang="ru-RU" sz="1100" kern="1200" baseline="0" dirty="0"/>
          </a:br>
          <a:r>
            <a:rPr lang="ru-RU" sz="1100" kern="1200" baseline="0" dirty="0"/>
            <a:t>перетаскивать задачи, комментарии прямиком</a:t>
          </a:r>
          <a:br>
            <a:rPr lang="ru-RU" sz="1100" kern="1200" baseline="0" dirty="0"/>
          </a:br>
          <a:r>
            <a:rPr lang="ru-RU" sz="1100" kern="1200" baseline="0" dirty="0"/>
            <a:t>в мессенджер</a:t>
          </a:r>
          <a:endParaRPr lang="en-US" sz="1100" kern="1200" dirty="0"/>
        </a:p>
      </dsp:txBody>
      <dsp:txXfrm>
        <a:off x="5209281" y="2276124"/>
        <a:ext cx="2058075" cy="855000"/>
      </dsp:txXfrm>
    </dsp:sp>
    <dsp:sp modelId="{6E548611-33EC-4359-A6B8-F12031FE7E19}">
      <dsp:nvSpPr>
        <dsp:cNvPr id="0" name=""/>
        <dsp:cNvSpPr/>
      </dsp:nvSpPr>
      <dsp:spPr>
        <a:xfrm>
          <a:off x="8028844" y="629663"/>
          <a:ext cx="1255425" cy="1255425"/>
        </a:xfrm>
        <a:prstGeom prst="ellipse">
          <a:avLst/>
        </a:prstGeom>
        <a:solidFill>
          <a:srgbClr val="D5C71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ED663-F68A-40DD-95CB-F73DA27624C7}">
      <dsp:nvSpPr>
        <dsp:cNvPr id="0" name=""/>
        <dsp:cNvSpPr/>
      </dsp:nvSpPr>
      <dsp:spPr>
        <a:xfrm>
          <a:off x="8296394" y="897213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6139B-165E-4454-B8A0-2489DEA351B1}">
      <dsp:nvSpPr>
        <dsp:cNvPr id="0" name=""/>
        <dsp:cNvSpPr/>
      </dsp:nvSpPr>
      <dsp:spPr>
        <a:xfrm>
          <a:off x="7627519" y="2276124"/>
          <a:ext cx="205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kern="1200" dirty="0"/>
            <a:t>Система внутреннего начисления бонусов</a:t>
          </a:r>
          <a:br>
            <a:rPr lang="ru-RU" sz="1100" kern="1200" dirty="0"/>
          </a:br>
          <a:r>
            <a:rPr lang="ru-RU" sz="1100" kern="1200" dirty="0"/>
            <a:t>сотрудникам</a:t>
          </a:r>
          <a:endParaRPr lang="en-US" sz="1100" kern="1200" dirty="0"/>
        </a:p>
      </dsp:txBody>
      <dsp:txXfrm>
        <a:off x="7627519" y="2276124"/>
        <a:ext cx="2058075" cy="85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ru-RU" sz="6600" dirty="0"/>
              <a:t>Архитектура</a:t>
            </a:r>
            <a:r>
              <a:rPr lang="en-US" sz="6600" dirty="0"/>
              <a:t> CRM </a:t>
            </a:r>
            <a:r>
              <a:rPr lang="ru-RU" sz="6600" dirty="0"/>
              <a:t>системы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450" y="4455621"/>
            <a:ext cx="4829101" cy="1238616"/>
          </a:xfrm>
        </p:spPr>
        <p:txBody>
          <a:bodyPr>
            <a:normAutofit/>
          </a:bodyPr>
          <a:lstStyle/>
          <a:p>
            <a:r>
              <a:rPr lang="ru-RU" dirty="0"/>
              <a:t>Анастасия грицькова</a:t>
            </a:r>
            <a:endParaRPr lang="en-US" dirty="0"/>
          </a:p>
          <a:p>
            <a:r>
              <a:rPr lang="en-US" dirty="0"/>
              <a:t>		</a:t>
            </a:r>
            <a:r>
              <a:rPr lang="en-US" sz="1400" dirty="0"/>
              <a:t> </a:t>
            </a:r>
            <a:r>
              <a:rPr lang="ru-RU" sz="1400" dirty="0"/>
              <a:t>		12.2022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06098-9E44-4151-A0C9-3EF6B43C1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59" y="9525"/>
            <a:ext cx="8082915" cy="637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29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F3D4D-C593-449F-8317-1C887D434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912" y="0"/>
            <a:ext cx="8004175" cy="635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04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37FF59-9564-4723-93D7-4F0F9F05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-560"/>
            <a:ext cx="9344025" cy="639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6DB14-B8D3-4EE7-ACCE-9EEF66D0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0" y="148198"/>
            <a:ext cx="11040830" cy="61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9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51CF7E-9393-4A7A-B0F5-F5B78D01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logical EDR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04CB8A-E00A-4D32-9C36-085A84E5E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LOGIN DB: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login scheme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settings scheme</a:t>
            </a:r>
          </a:p>
          <a:p>
            <a:pPr marL="342900" indent="-342900">
              <a:buAutoNum type="arabicPeriod"/>
            </a:pPr>
            <a:r>
              <a:rPr lang="en-US" dirty="0"/>
              <a:t>ORDER DB: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ORDER SCHEME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PAYMENT SCHEME</a:t>
            </a:r>
          </a:p>
          <a:p>
            <a:pPr marL="342900" indent="-342900">
              <a:buAutoNum type="arabicPeriod"/>
            </a:pPr>
            <a:r>
              <a:rPr lang="en-US" dirty="0"/>
              <a:t>INTERACTION DB</a:t>
            </a:r>
          </a:p>
          <a:p>
            <a:pPr marL="342900" indent="-342900">
              <a:buAutoNum type="arabicPeriod"/>
            </a:pPr>
            <a:r>
              <a:rPr lang="en-US" dirty="0"/>
              <a:t>TASK DB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2902E8-BA6C-4780-8EA2-197425FF1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9844" y="585788"/>
            <a:ext cx="7364914" cy="5686424"/>
          </a:xfrm>
        </p:spPr>
      </p:pic>
    </p:spTree>
    <p:extLst>
      <p:ext uri="{BB962C8B-B14F-4D97-AF65-F5344CB8AC3E}">
        <p14:creationId xmlns:p14="http://schemas.microsoft.com/office/powerpoint/2010/main" val="1595164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EE9B6-8B0C-4E65-9DA2-878F40D7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DB has login scheme and user settings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CF1E3E4-225A-4C77-A3E9-6CC15DDDA2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178095"/>
            <a:ext cx="4640262" cy="3633697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FC61ABD-9C03-49DB-A415-EE666279D8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6688" y="2209977"/>
            <a:ext cx="4638675" cy="3569933"/>
          </a:xfrm>
        </p:spPr>
      </p:pic>
    </p:spTree>
    <p:extLst>
      <p:ext uri="{BB962C8B-B14F-4D97-AF65-F5344CB8AC3E}">
        <p14:creationId xmlns:p14="http://schemas.microsoft.com/office/powerpoint/2010/main" val="1170094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DF1818-D84A-4807-A061-285834274E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11324" y="352425"/>
            <a:ext cx="8308975" cy="5961368"/>
          </a:xfrm>
        </p:spPr>
      </p:pic>
    </p:spTree>
    <p:extLst>
      <p:ext uri="{BB962C8B-B14F-4D97-AF65-F5344CB8AC3E}">
        <p14:creationId xmlns:p14="http://schemas.microsoft.com/office/powerpoint/2010/main" val="623240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405D21-CB8E-4BE3-B03F-92C424D09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66675"/>
            <a:ext cx="974090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67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E06093-DFD0-4645-BFE1-172D09397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9050"/>
            <a:ext cx="851535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20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47511-AF04-4C64-ADD2-9CADAED4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75" y="307975"/>
            <a:ext cx="8693150" cy="60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9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3421-B6CB-449B-85AD-08DC571D8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Вводные данные: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F8A6E-7EFC-4F52-9DF0-C38E628D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Имеется система CRM для телекоммуникационной компании с количеством операторов в 100 человек. </a:t>
            </a:r>
          </a:p>
          <a:p>
            <a:r>
              <a:rPr lang="ru-RU" dirty="0"/>
              <a:t>CRM состоит из: </a:t>
            </a:r>
          </a:p>
          <a:p>
            <a:r>
              <a:rPr lang="ru-RU" dirty="0"/>
              <a:t>● Клиентов (физические и юридические лица) </a:t>
            </a:r>
          </a:p>
          <a:p>
            <a:r>
              <a:rPr lang="ru-RU" dirty="0"/>
              <a:t>● Заказов (заказы на услуги, предоставляемые компанией клиенту) </a:t>
            </a:r>
          </a:p>
          <a:p>
            <a:r>
              <a:rPr lang="ru-RU" dirty="0"/>
              <a:t>● Обращений (обращения в техническую поддержку) </a:t>
            </a:r>
          </a:p>
          <a:p>
            <a:r>
              <a:rPr lang="ru-RU" dirty="0"/>
              <a:t>● Менеджера задач (Kanban-доска для отработки обращений, содержит доски, задачи, витрину с динамическими фильтрами)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5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4F4142-1BB7-4275-A5DE-2C3A781D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diagram: general, </a:t>
            </a:r>
            <a:r>
              <a:rPr lang="en-US" dirty="0" err="1"/>
              <a:t>db</a:t>
            </a:r>
            <a:r>
              <a:rPr lang="en-US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4E9707-AB1F-48B9-936C-B1B2C2290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711" y="2169160"/>
            <a:ext cx="7002344" cy="376078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3E7C14-A380-4E17-92B0-C0D6D43A5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056" y="2279671"/>
            <a:ext cx="3864808" cy="298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75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ru-RU" dirty="0"/>
              <a:t>Основные цифры</a:t>
            </a:r>
            <a:endParaRPr lang="en-US" dirty="0"/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79750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B17BC-7CB8-4014-B114-D03BCCCFE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8978"/>
            <a:ext cx="10058400" cy="1450757"/>
          </a:xfrm>
        </p:spPr>
        <p:txBody>
          <a:bodyPr/>
          <a:lstStyle/>
          <a:p>
            <a:r>
              <a:rPr lang="ru-RU" dirty="0"/>
              <a:t>Оценка стоимости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D1BE6E-C10E-4815-9844-206756BA8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24067"/>
            <a:ext cx="6695535" cy="445706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D6C1D7-527F-4DE3-BBFB-3627AB07D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815" y="1992893"/>
            <a:ext cx="4014768" cy="1436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C0F74D-25B0-4DCC-A2A9-9200E231E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761" y="3429000"/>
            <a:ext cx="3528822" cy="1541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BF2CA0-034D-4242-B6FE-0E4D60A2E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815" y="4968699"/>
            <a:ext cx="4014768" cy="141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3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14C06E-EBEA-441C-A5CA-671509AF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Можем ещё предложить:</a:t>
            </a:r>
            <a:endParaRPr lang="en-US" dirty="0"/>
          </a:p>
        </p:txBody>
      </p:sp>
      <p:graphicFrame>
        <p:nvGraphicFramePr>
          <p:cNvPr id="9" name="Content Placeholder 2" descr="SmartArt graphic">
            <a:extLst>
              <a:ext uri="{FF2B5EF4-FFF2-40B4-BE49-F238E27FC236}">
                <a16:creationId xmlns:a16="http://schemas.microsoft.com/office/drawing/2014/main" id="{67D80E18-6912-4154-9938-6A5FA256B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842122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8255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A1BCF-ACC8-425D-BC59-23CD2795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diagram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6113E55-CC43-4CBB-994C-C0C8CE0767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202115"/>
            <a:ext cx="4640262" cy="358565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02FEC7-F605-4D31-AF7D-4E506DDBB2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9342" y="2428876"/>
            <a:ext cx="4746022" cy="3062860"/>
          </a:xfrm>
        </p:spPr>
      </p:pic>
    </p:spTree>
    <p:extLst>
      <p:ext uri="{BB962C8B-B14F-4D97-AF65-F5344CB8AC3E}">
        <p14:creationId xmlns:p14="http://schemas.microsoft.com/office/powerpoint/2010/main" val="2485298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8227B1-82C1-4717-AF25-F1C23040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+mj-lt"/>
              </a:rPr>
              <a:t>Component diagram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D63373-BBB1-4F64-88FD-A0BE9337C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1228078"/>
            <a:ext cx="5927725" cy="4463756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82D661-2064-4513-A221-12F147F7B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1477918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CB88B8-F976-4289-A107-B543C0D4A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71205" cy="639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03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D6EF-7D16-4835-BB40-90283AEA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872802-3239-481F-98DB-E621FFCF7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1251104"/>
            <a:ext cx="5927725" cy="441770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95E57-9B61-4E27-B684-B2A3523D6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1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F3D3-5B2C-4F34-BC00-DAA387AB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IDEF0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91A424-A8C8-4CC8-97EE-676C44CAB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5971" y="304800"/>
            <a:ext cx="6946709" cy="633412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E842D5-F422-41E0-98A8-3C5522AF8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Level 0, general</a:t>
            </a:r>
          </a:p>
        </p:txBody>
      </p:sp>
    </p:spTree>
    <p:extLst>
      <p:ext uri="{BB962C8B-B14F-4D97-AF65-F5344CB8AC3E}">
        <p14:creationId xmlns:p14="http://schemas.microsoft.com/office/powerpoint/2010/main" val="1209704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AC444-8143-4D92-9979-E732101E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IDEF0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3F017D-CC44-45B6-9E36-BF6B8B722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8823" y="885825"/>
            <a:ext cx="7397452" cy="52217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C1BE9-4EB4-4824-BEFB-B539B0ED8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Level 1, A2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56746-6FD7-48EF-BDCE-490935A6A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5" y="3731385"/>
            <a:ext cx="3676650" cy="220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5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F532-4501-4D69-AE29-DAF07450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5C294A-227D-48B0-8E29-8DBB67CB4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840" y="1910080"/>
            <a:ext cx="7366621" cy="4404950"/>
          </a:xfrm>
        </p:spPr>
      </p:pic>
    </p:spTree>
    <p:extLst>
      <p:ext uri="{BB962C8B-B14F-4D97-AF65-F5344CB8AC3E}">
        <p14:creationId xmlns:p14="http://schemas.microsoft.com/office/powerpoint/2010/main" val="17160735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{A9854CC8-ADF6-470B-BC1F-1984CDCF04D0}tf11437505_win32</Template>
  <TotalTime>753</TotalTime>
  <Words>259</Words>
  <Application>Microsoft Office PowerPoint</Application>
  <PresentationFormat>Widescreen</PresentationFormat>
  <Paragraphs>42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Georgia Pro Cond Light</vt:lpstr>
      <vt:lpstr>Speak Pro</vt:lpstr>
      <vt:lpstr>RetrospectVTI</vt:lpstr>
      <vt:lpstr>Архитектура CRM системы</vt:lpstr>
      <vt:lpstr>Вводные данные:</vt:lpstr>
      <vt:lpstr>Use-case diagram</vt:lpstr>
      <vt:lpstr>Component diagram</vt:lpstr>
      <vt:lpstr>PowerPoint Presentation</vt:lpstr>
      <vt:lpstr>Data flow diagram</vt:lpstr>
      <vt:lpstr>IDEF0</vt:lpstr>
      <vt:lpstr>IDEF0</vt:lpstr>
      <vt:lpstr>Sequence diagrams</vt:lpstr>
      <vt:lpstr>PowerPoint Presentation</vt:lpstr>
      <vt:lpstr>PowerPoint Presentation</vt:lpstr>
      <vt:lpstr>PowerPoint Presentation</vt:lpstr>
      <vt:lpstr>PowerPoint Presentation</vt:lpstr>
      <vt:lpstr>DB logical EDR</vt:lpstr>
      <vt:lpstr>Login DB has login scheme and user settings</vt:lpstr>
      <vt:lpstr>PowerPoint Presentation</vt:lpstr>
      <vt:lpstr>PowerPoint Presentation</vt:lpstr>
      <vt:lpstr>PowerPoint Presentation</vt:lpstr>
      <vt:lpstr>PowerPoint Presentation</vt:lpstr>
      <vt:lpstr>Deployment diagram: general, db </vt:lpstr>
      <vt:lpstr>Основные цифры</vt:lpstr>
      <vt:lpstr>Оценка стоимости</vt:lpstr>
      <vt:lpstr>Можем ещё предложить: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Архитектура CRM системы</dc:title>
  <dc:creator>Nastia</dc:creator>
  <cp:lastModifiedBy>Nastia</cp:lastModifiedBy>
  <cp:revision>33</cp:revision>
  <dcterms:created xsi:type="dcterms:W3CDTF">2022-12-20T15:09:01Z</dcterms:created>
  <dcterms:modified xsi:type="dcterms:W3CDTF">2022-12-24T18:48:41Z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